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88" r:id="rId4"/>
    <p:sldId id="279" r:id="rId5"/>
    <p:sldId id="29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7C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4EC4C-C717-4627-ABAD-8096272A9AA0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C2694-AC86-4C13-A63A-38C9141781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4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D87C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pic>
        <p:nvPicPr>
          <p:cNvPr id="8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74" y="0"/>
            <a:ext cx="1195200" cy="1195200"/>
          </a:xfrm>
          <a:prstGeom prst="rect">
            <a:avLst/>
          </a:prstGeom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</p:spTree>
    <p:extLst>
      <p:ext uri="{BB962C8B-B14F-4D97-AF65-F5344CB8AC3E}">
        <p14:creationId xmlns:p14="http://schemas.microsoft.com/office/powerpoint/2010/main" val="419953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195200"/>
          </a:xfrm>
        </p:spPr>
        <p:txBody>
          <a:bodyPr/>
          <a:lstStyle>
            <a:lvl1pPr>
              <a:defRPr b="1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1D87C9"/>
                </a:solidFill>
              </a:defRPr>
            </a:lvl1pPr>
            <a:lvl2pPr>
              <a:defRPr>
                <a:solidFill>
                  <a:srgbClr val="1D87C9"/>
                </a:solidFill>
              </a:defRPr>
            </a:lvl2pPr>
            <a:lvl3pPr>
              <a:defRPr>
                <a:solidFill>
                  <a:srgbClr val="1D87C9"/>
                </a:solidFill>
              </a:defRPr>
            </a:lvl3pPr>
            <a:lvl4pPr>
              <a:defRPr>
                <a:solidFill>
                  <a:srgbClr val="1D87C9"/>
                </a:solidFill>
              </a:defRPr>
            </a:lvl4pPr>
            <a:lvl5pPr>
              <a:defRPr>
                <a:solidFill>
                  <a:srgbClr val="1D87C9"/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  <p:pic>
        <p:nvPicPr>
          <p:cNvPr id="9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392" y="0"/>
            <a:ext cx="1195200" cy="11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8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/>
          <p:cNvSpPr txBox="1">
            <a:spLocks/>
          </p:cNvSpPr>
          <p:nvPr userDrawn="1"/>
        </p:nvSpPr>
        <p:spPr>
          <a:xfrm>
            <a:off x="11626136" y="6566446"/>
            <a:ext cx="284012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20" smtClean="0">
                <a:solidFill>
                  <a:srgbClr val="808080"/>
                </a:solidFill>
                <a:latin typeface="Calibri" pitchFamily="34" charset="0"/>
                <a:cs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sz="1020" dirty="0">
              <a:solidFill>
                <a:srgbClr val="80808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161986" y="1157341"/>
            <a:ext cx="5626935" cy="1330292"/>
          </a:xfrm>
        </p:spPr>
        <p:txBody>
          <a:bodyPr lIns="36000" tIns="36000" rIns="36000" bIns="3600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2"/>
          </p:nvPr>
        </p:nvSpPr>
        <p:spPr>
          <a:xfrm>
            <a:off x="161985" y="6232908"/>
            <a:ext cx="11749243" cy="785070"/>
          </a:xfrm>
        </p:spPr>
        <p:txBody>
          <a:bodyPr/>
          <a:lstStyle>
            <a:lvl1pPr>
              <a:defRPr sz="102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2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2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2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2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pic>
        <p:nvPicPr>
          <p:cNvPr id="9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392" y="0"/>
            <a:ext cx="1195200" cy="1195200"/>
          </a:xfrm>
          <a:prstGeom prst="rect">
            <a:avLst/>
          </a:prstGeom>
        </p:spPr>
      </p:pic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195200"/>
          </a:xfrm>
        </p:spPr>
        <p:txBody>
          <a:bodyPr/>
          <a:lstStyle>
            <a:lvl1pPr>
              <a:defRPr b="1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127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e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615913" y="137568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615913" y="166145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 hasCustomPrompt="1"/>
          </p:nvPr>
        </p:nvSpPr>
        <p:spPr>
          <a:xfrm>
            <a:off x="1615913" y="195990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330030" y="1375693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/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615913" y="266158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8" hasCustomPrompt="1"/>
          </p:nvPr>
        </p:nvSpPr>
        <p:spPr>
          <a:xfrm>
            <a:off x="1615913" y="294735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9" hasCustomPrompt="1"/>
          </p:nvPr>
        </p:nvSpPr>
        <p:spPr>
          <a:xfrm>
            <a:off x="1615913" y="3245805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20" hasCustomPrompt="1"/>
          </p:nvPr>
        </p:nvSpPr>
        <p:spPr>
          <a:xfrm>
            <a:off x="330030" y="2661594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/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 hasCustomPrompt="1"/>
          </p:nvPr>
        </p:nvSpPr>
        <p:spPr>
          <a:xfrm>
            <a:off x="1615913" y="3947467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2" hasCustomPrompt="1"/>
          </p:nvPr>
        </p:nvSpPr>
        <p:spPr>
          <a:xfrm>
            <a:off x="1615913" y="4233237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3" hasCustomPrompt="1"/>
          </p:nvPr>
        </p:nvSpPr>
        <p:spPr>
          <a:xfrm>
            <a:off x="1615913" y="4531689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24" hasCustomPrompt="1"/>
          </p:nvPr>
        </p:nvSpPr>
        <p:spPr>
          <a:xfrm>
            <a:off x="330030" y="3947478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/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25" hasCustomPrompt="1"/>
          </p:nvPr>
        </p:nvSpPr>
        <p:spPr>
          <a:xfrm>
            <a:off x="1615913" y="523335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6" hasCustomPrompt="1"/>
          </p:nvPr>
        </p:nvSpPr>
        <p:spPr>
          <a:xfrm>
            <a:off x="1615913" y="551912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27" hasCustomPrompt="1"/>
          </p:nvPr>
        </p:nvSpPr>
        <p:spPr>
          <a:xfrm>
            <a:off x="1615913" y="581757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28" hasCustomPrompt="1"/>
          </p:nvPr>
        </p:nvSpPr>
        <p:spPr>
          <a:xfrm>
            <a:off x="330030" y="5233362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/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9" hasCustomPrompt="1"/>
          </p:nvPr>
        </p:nvSpPr>
        <p:spPr>
          <a:xfrm>
            <a:off x="7550642" y="137568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30" hasCustomPrompt="1"/>
          </p:nvPr>
        </p:nvSpPr>
        <p:spPr>
          <a:xfrm>
            <a:off x="7550642" y="166145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31" hasCustomPrompt="1"/>
          </p:nvPr>
        </p:nvSpPr>
        <p:spPr>
          <a:xfrm>
            <a:off x="7550642" y="195990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27" name="Picture Placeholder 11"/>
          <p:cNvSpPr>
            <a:spLocks noGrp="1"/>
          </p:cNvSpPr>
          <p:nvPr>
            <p:ph type="pic" sz="quarter" idx="32" hasCustomPrompt="1"/>
          </p:nvPr>
        </p:nvSpPr>
        <p:spPr>
          <a:xfrm>
            <a:off x="6264759" y="1375693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33" hasCustomPrompt="1"/>
          </p:nvPr>
        </p:nvSpPr>
        <p:spPr>
          <a:xfrm>
            <a:off x="7550642" y="266158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34" hasCustomPrompt="1"/>
          </p:nvPr>
        </p:nvSpPr>
        <p:spPr>
          <a:xfrm>
            <a:off x="7550642" y="294735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35" hasCustomPrompt="1"/>
          </p:nvPr>
        </p:nvSpPr>
        <p:spPr>
          <a:xfrm>
            <a:off x="7550642" y="3245805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31" name="Picture Placeholder 11"/>
          <p:cNvSpPr>
            <a:spLocks noGrp="1"/>
          </p:cNvSpPr>
          <p:nvPr>
            <p:ph type="pic" sz="quarter" idx="36" hasCustomPrompt="1"/>
          </p:nvPr>
        </p:nvSpPr>
        <p:spPr>
          <a:xfrm>
            <a:off x="6264759" y="2661594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37" hasCustomPrompt="1"/>
          </p:nvPr>
        </p:nvSpPr>
        <p:spPr>
          <a:xfrm>
            <a:off x="7550642" y="3947467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33" name="Content Placeholder 2"/>
          <p:cNvSpPr>
            <a:spLocks noGrp="1"/>
          </p:cNvSpPr>
          <p:nvPr>
            <p:ph idx="38" hasCustomPrompt="1"/>
          </p:nvPr>
        </p:nvSpPr>
        <p:spPr>
          <a:xfrm>
            <a:off x="7550642" y="4233237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idx="39" hasCustomPrompt="1"/>
          </p:nvPr>
        </p:nvSpPr>
        <p:spPr>
          <a:xfrm>
            <a:off x="7550642" y="4531689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35" name="Picture Placeholder 11"/>
          <p:cNvSpPr>
            <a:spLocks noGrp="1"/>
          </p:cNvSpPr>
          <p:nvPr>
            <p:ph type="pic" sz="quarter" idx="40" hasCustomPrompt="1"/>
          </p:nvPr>
        </p:nvSpPr>
        <p:spPr>
          <a:xfrm>
            <a:off x="6264759" y="3947478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41" hasCustomPrompt="1"/>
          </p:nvPr>
        </p:nvSpPr>
        <p:spPr>
          <a:xfrm>
            <a:off x="7550642" y="523335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="1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Naam expertgroep lid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42" hasCustomPrompt="1"/>
          </p:nvPr>
        </p:nvSpPr>
        <p:spPr>
          <a:xfrm>
            <a:off x="7550642" y="5519121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 baseline="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Functie expertgroep lid</a:t>
            </a:r>
          </a:p>
        </p:txBody>
      </p:sp>
      <p:sp>
        <p:nvSpPr>
          <p:cNvPr id="38" name="Content Placeholder 2"/>
          <p:cNvSpPr>
            <a:spLocks noGrp="1"/>
          </p:cNvSpPr>
          <p:nvPr>
            <p:ph idx="43" hasCustomPrompt="1"/>
          </p:nvPr>
        </p:nvSpPr>
        <p:spPr>
          <a:xfrm>
            <a:off x="7550642" y="5817573"/>
            <a:ext cx="3071834" cy="249299"/>
          </a:xfrm>
        </p:spPr>
        <p:txBody>
          <a:bodyPr wrap="square" lIns="0" tIns="0" rIns="0" bIns="0">
            <a:spAutoFit/>
          </a:bodyPr>
          <a:lstStyle>
            <a:lvl1pPr>
              <a:buNone/>
              <a:defRPr sz="1800">
                <a:solidFill>
                  <a:srgbClr val="1D87C9"/>
                </a:solidFill>
              </a:defRPr>
            </a:lvl1pPr>
          </a:lstStyle>
          <a:p>
            <a:pPr lvl="0"/>
            <a:r>
              <a:rPr lang="nl-NL" noProof="0" dirty="0"/>
              <a:t>Bedrijf werkgroep lid</a:t>
            </a:r>
          </a:p>
        </p:txBody>
      </p:sp>
      <p:sp>
        <p:nvSpPr>
          <p:cNvPr id="39" name="Picture Placeholder 11"/>
          <p:cNvSpPr>
            <a:spLocks noGrp="1"/>
          </p:cNvSpPr>
          <p:nvPr>
            <p:ph type="pic" sz="quarter" idx="44" hasCustomPrompt="1"/>
          </p:nvPr>
        </p:nvSpPr>
        <p:spPr>
          <a:xfrm>
            <a:off x="6264759" y="5233362"/>
            <a:ext cx="1214446" cy="11430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1800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Voeg</a:t>
            </a:r>
          </a:p>
          <a:p>
            <a:r>
              <a:rPr lang="nl-NL" dirty="0"/>
              <a:t>Pasfoto</a:t>
            </a:r>
          </a:p>
          <a:p>
            <a:r>
              <a:rPr lang="nl-NL" dirty="0"/>
              <a:t>In</a:t>
            </a:r>
          </a:p>
        </p:txBody>
      </p:sp>
      <p:sp>
        <p:nvSpPr>
          <p:cNvPr id="40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195200"/>
          </a:xfrm>
        </p:spPr>
        <p:txBody>
          <a:bodyPr/>
          <a:lstStyle>
            <a:lvl1pPr>
              <a:defRPr b="1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pic>
        <p:nvPicPr>
          <p:cNvPr id="41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392" y="0"/>
            <a:ext cx="1195200" cy="11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1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/>
          <p:cNvSpPr txBox="1">
            <a:spLocks/>
          </p:cNvSpPr>
          <p:nvPr userDrawn="1"/>
        </p:nvSpPr>
        <p:spPr>
          <a:xfrm>
            <a:off x="11626136" y="6566446"/>
            <a:ext cx="284012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20" smtClean="0">
                <a:solidFill>
                  <a:srgbClr val="808080"/>
                </a:solidFill>
                <a:latin typeface="Calibri" pitchFamily="34" charset="0"/>
                <a:cs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sz="1020" dirty="0">
              <a:solidFill>
                <a:srgbClr val="80808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392" y="0"/>
            <a:ext cx="1195200" cy="1195200"/>
          </a:xfrm>
          <a:prstGeom prst="rect">
            <a:avLst/>
          </a:prstGeom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195200"/>
          </a:xfrm>
        </p:spPr>
        <p:txBody>
          <a:bodyPr/>
          <a:lstStyle>
            <a:lvl1pPr>
              <a:defRPr b="1">
                <a:solidFill>
                  <a:srgbClr val="1D87C9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3999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0" y="41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0" y="14646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cxnSp>
        <p:nvCxnSpPr>
          <p:cNvPr id="9" name="Straight Connector 29"/>
          <p:cNvCxnSpPr/>
          <p:nvPr userDrawn="1"/>
        </p:nvCxnSpPr>
        <p:spPr>
          <a:xfrm>
            <a:off x="0" y="6290995"/>
            <a:ext cx="8961438" cy="0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10" name="Straight Connector 20"/>
          <p:cNvCxnSpPr/>
          <p:nvPr userDrawn="1"/>
        </p:nvCxnSpPr>
        <p:spPr>
          <a:xfrm>
            <a:off x="0" y="6540413"/>
            <a:ext cx="12192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</p:spTree>
    <p:extLst>
      <p:ext uri="{BB962C8B-B14F-4D97-AF65-F5344CB8AC3E}">
        <p14:creationId xmlns:p14="http://schemas.microsoft.com/office/powerpoint/2010/main" val="93345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D87C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87C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87C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87C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87C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87C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66242" y="2739663"/>
            <a:ext cx="10459516" cy="2326048"/>
          </a:xfrm>
        </p:spPr>
        <p:txBody>
          <a:bodyPr>
            <a:normAutofit/>
          </a:bodyPr>
          <a:lstStyle/>
          <a:p>
            <a:r>
              <a:rPr lang="nl-NL" dirty="0"/>
              <a:t>PITCH</a:t>
            </a:r>
          </a:p>
          <a:p>
            <a:r>
              <a:rPr lang="nl-NL" dirty="0"/>
              <a:t>De winkel </a:t>
            </a:r>
          </a:p>
          <a:p>
            <a:r>
              <a:rPr lang="nl-NL" dirty="0"/>
              <a:t>in </a:t>
            </a:r>
            <a:r>
              <a:rPr lang="nl-NL" dirty="0" err="1"/>
              <a:t>omnichannel</a:t>
            </a:r>
            <a:r>
              <a:rPr lang="nl-NL" dirty="0"/>
              <a:t> </a:t>
            </a:r>
            <a:r>
              <a:rPr lang="nl-NL" dirty="0" err="1"/>
              <a:t>retail</a:t>
            </a:r>
            <a:r>
              <a:rPr lang="nl-NL" dirty="0"/>
              <a:t> van de toekomst </a:t>
            </a:r>
          </a:p>
          <a:p>
            <a:r>
              <a:rPr lang="nl-NL" dirty="0"/>
              <a:t>In 2025 kan alles online, waarom zouden er dan nog winkels zijn?</a:t>
            </a:r>
          </a:p>
        </p:txBody>
      </p:sp>
    </p:spTree>
    <p:extLst>
      <p:ext uri="{BB962C8B-B14F-4D97-AF65-F5344CB8AC3E}">
        <p14:creationId xmlns:p14="http://schemas.microsoft.com/office/powerpoint/2010/main" val="265703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74254"/>
            <a:ext cx="10515600" cy="1195200"/>
          </a:xfrm>
        </p:spPr>
        <p:txBody>
          <a:bodyPr/>
          <a:lstStyle/>
          <a:p>
            <a:r>
              <a:rPr lang="nl-NL" dirty="0" err="1"/>
              <a:t>What’s</a:t>
            </a:r>
            <a:r>
              <a:rPr lang="nl-NL" dirty="0"/>
              <a:t> </a:t>
            </a:r>
            <a:r>
              <a:rPr lang="nl-NL" dirty="0" err="1"/>
              <a:t>going</a:t>
            </a:r>
            <a:r>
              <a:rPr lang="nl-NL" dirty="0"/>
              <a:t> on?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9454"/>
            <a:ext cx="10515600" cy="4807509"/>
          </a:xfrm>
        </p:spPr>
        <p:txBody>
          <a:bodyPr/>
          <a:lstStyle/>
          <a:p>
            <a:r>
              <a:rPr lang="nl-NL" dirty="0" err="1"/>
              <a:t>Gastrovino</a:t>
            </a:r>
            <a:r>
              <a:rPr lang="nl-NL" dirty="0"/>
              <a:t>: online via winkels</a:t>
            </a:r>
          </a:p>
          <a:p>
            <a:r>
              <a:rPr lang="nl-NL" dirty="0"/>
              <a:t>SNS en Regiobank: online vraagt winkel service</a:t>
            </a:r>
          </a:p>
          <a:p>
            <a:r>
              <a:rPr lang="nl-NL" dirty="0"/>
              <a:t>Zara, </a:t>
            </a:r>
            <a:r>
              <a:rPr lang="nl-NL" dirty="0" err="1"/>
              <a:t>Nespresso</a:t>
            </a:r>
            <a:endParaRPr lang="nl-NL" dirty="0"/>
          </a:p>
          <a:p>
            <a:r>
              <a:rPr lang="nl-NL" dirty="0"/>
              <a:t>Nieuwe winkels</a:t>
            </a:r>
          </a:p>
          <a:p>
            <a:r>
              <a:rPr lang="nl-NL" dirty="0"/>
              <a:t>Bios groeit</a:t>
            </a:r>
          </a:p>
          <a:p>
            <a:r>
              <a:rPr lang="nl-NL" dirty="0"/>
              <a:t>Horeca groeit</a:t>
            </a:r>
          </a:p>
          <a:p>
            <a:r>
              <a:rPr lang="nl-NL" dirty="0" err="1"/>
              <a:t>Etc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508BA0B-B79A-4C6D-9E8C-E725D84545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938" y="2443220"/>
            <a:ext cx="4978324" cy="373374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4C521702-BFBF-43D1-9221-BB8C101586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8450833" y="2588649"/>
            <a:ext cx="3690532" cy="339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6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74254"/>
            <a:ext cx="10515600" cy="1195200"/>
          </a:xfrm>
        </p:spPr>
        <p:txBody>
          <a:bodyPr/>
          <a:lstStyle/>
          <a:p>
            <a:r>
              <a:rPr lang="nl-NL" dirty="0"/>
              <a:t>Toekomstbeeld: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9454"/>
            <a:ext cx="10515600" cy="48075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u="sng" dirty="0"/>
              <a:t>1. Consumenten:</a:t>
            </a:r>
          </a:p>
          <a:p>
            <a:pPr lvl="1"/>
            <a:r>
              <a:rPr lang="nl-NL" dirty="0"/>
              <a:t>Customer </a:t>
            </a:r>
            <a:r>
              <a:rPr lang="nl-NL" dirty="0" err="1"/>
              <a:t>journey</a:t>
            </a:r>
            <a:r>
              <a:rPr lang="nl-NL" dirty="0"/>
              <a:t> wordt bepalend</a:t>
            </a:r>
          </a:p>
          <a:p>
            <a:pPr lvl="1"/>
            <a:r>
              <a:rPr lang="nl-NL" dirty="0"/>
              <a:t>Niet online of offline, </a:t>
            </a:r>
            <a:r>
              <a:rPr lang="nl-NL" dirty="0" err="1"/>
              <a:t>wèl</a:t>
            </a:r>
            <a:r>
              <a:rPr lang="nl-NL" dirty="0"/>
              <a:t> goed of slecht</a:t>
            </a:r>
          </a:p>
          <a:p>
            <a:pPr lvl="1"/>
            <a:r>
              <a:rPr lang="nl-NL" dirty="0"/>
              <a:t>Willen ontmoeten, ontdekken, gemak</a:t>
            </a:r>
          </a:p>
          <a:p>
            <a:pPr marL="0" indent="0">
              <a:buNone/>
            </a:pPr>
            <a:r>
              <a:rPr lang="nl-NL" b="1" u="sng" dirty="0"/>
              <a:t>2. Winkels</a:t>
            </a:r>
          </a:p>
          <a:p>
            <a:pPr lvl="1"/>
            <a:r>
              <a:rPr lang="nl-NL" dirty="0"/>
              <a:t>Willen ook online zwarte cijfers schrijven</a:t>
            </a:r>
          </a:p>
          <a:p>
            <a:pPr lvl="1"/>
            <a:r>
              <a:rPr lang="nl-NL" dirty="0" err="1"/>
              <a:t>Loyalty</a:t>
            </a:r>
            <a:r>
              <a:rPr lang="nl-NL" dirty="0"/>
              <a:t> en klantbinding</a:t>
            </a:r>
          </a:p>
          <a:p>
            <a:pPr lvl="1"/>
            <a:r>
              <a:rPr lang="nl-NL" dirty="0"/>
              <a:t>Kiezen doelgroepen en momenten</a:t>
            </a:r>
          </a:p>
          <a:p>
            <a:pPr lvl="1"/>
            <a:r>
              <a:rPr lang="nl-NL" dirty="0"/>
              <a:t>Online ook in de winkel (kiezen, service, halen, terugkeren)</a:t>
            </a:r>
          </a:p>
          <a:p>
            <a:pPr lvl="1"/>
            <a:r>
              <a:rPr lang="nl-NL" dirty="0"/>
              <a:t>Personeel belangrijke marketingtool</a:t>
            </a:r>
          </a:p>
          <a:p>
            <a:pPr marL="0" indent="0">
              <a:buNone/>
            </a:pPr>
            <a:r>
              <a:rPr lang="nl-NL" b="1" u="sng" dirty="0"/>
              <a:t>3. Winkelgebieden</a:t>
            </a:r>
          </a:p>
          <a:p>
            <a:pPr lvl="1"/>
            <a:r>
              <a:rPr lang="nl-NL" dirty="0"/>
              <a:t>Gaan steeds meer segmenteren, worden </a:t>
            </a:r>
            <a:r>
              <a:rPr lang="nl-NL" dirty="0" err="1"/>
              <a:t>diverser</a:t>
            </a:r>
            <a:r>
              <a:rPr lang="nl-NL" dirty="0"/>
              <a:t> (ontmoeten, ontdekken, traffic, functioneel)</a:t>
            </a:r>
          </a:p>
          <a:p>
            <a:pPr lvl="1"/>
            <a:r>
              <a:rPr lang="nl-NL" dirty="0"/>
              <a:t>Zijn onderdeel customer </a:t>
            </a:r>
            <a:r>
              <a:rPr lang="nl-NL" dirty="0" err="1"/>
              <a:t>journey</a:t>
            </a:r>
            <a:r>
              <a:rPr lang="nl-NL" dirty="0"/>
              <a:t>, van kiezende consumenten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</p:spTree>
    <p:extLst>
      <p:ext uri="{BB962C8B-B14F-4D97-AF65-F5344CB8AC3E}">
        <p14:creationId xmlns:p14="http://schemas.microsoft.com/office/powerpoint/2010/main" val="368643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74254"/>
            <a:ext cx="10515600" cy="1195200"/>
          </a:xfrm>
        </p:spPr>
        <p:txBody>
          <a:bodyPr>
            <a:normAutofit/>
          </a:bodyPr>
          <a:lstStyle/>
          <a:p>
            <a:r>
              <a:rPr lang="nl-NL" dirty="0"/>
              <a:t>Winkel in 2025: Kansrijk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69454"/>
            <a:ext cx="10515600" cy="4807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 err="1"/>
              <a:t>There</a:t>
            </a:r>
            <a:r>
              <a:rPr lang="nl-NL" b="1" u="sng" dirty="0"/>
              <a:t> is no line </a:t>
            </a:r>
            <a:r>
              <a:rPr lang="nl-NL" b="1" u="sng" dirty="0" err="1"/>
              <a:t>anymore</a:t>
            </a:r>
            <a:endParaRPr lang="nl-NL" b="1" u="sng" dirty="0"/>
          </a:p>
          <a:p>
            <a:pPr lvl="1"/>
            <a:r>
              <a:rPr lang="nl-NL" dirty="0"/>
              <a:t>Winkel geïntegreerd met online en </a:t>
            </a:r>
            <a:r>
              <a:rPr lang="nl-NL" dirty="0" err="1"/>
              <a:t>vice</a:t>
            </a:r>
            <a:r>
              <a:rPr lang="nl-NL" dirty="0"/>
              <a:t> versa</a:t>
            </a:r>
          </a:p>
          <a:p>
            <a:pPr lvl="1"/>
            <a:r>
              <a:rPr lang="nl-NL" dirty="0"/>
              <a:t>Schakel in </a:t>
            </a:r>
            <a:r>
              <a:rPr lang="nl-NL" dirty="0" err="1"/>
              <a:t>customerjourney</a:t>
            </a:r>
            <a:endParaRPr lang="nl-NL" dirty="0"/>
          </a:p>
          <a:p>
            <a:pPr lvl="1"/>
            <a:r>
              <a:rPr lang="nl-NL" dirty="0"/>
              <a:t>Zichtbaarheid, informatie, koopbeslissing, </a:t>
            </a:r>
            <a:r>
              <a:rPr lang="nl-NL" dirty="0" err="1"/>
              <a:t>loyalty</a:t>
            </a:r>
            <a:r>
              <a:rPr lang="nl-NL" dirty="0"/>
              <a:t>, ophalen</a:t>
            </a:r>
          </a:p>
          <a:p>
            <a:pPr lvl="1"/>
            <a:r>
              <a:rPr lang="nl-NL" dirty="0"/>
              <a:t>Favoriete merk / ontmoetingsplaats voor klanten</a:t>
            </a:r>
          </a:p>
          <a:p>
            <a:pPr marL="0" indent="0">
              <a:buNone/>
            </a:pPr>
            <a:r>
              <a:rPr lang="nl-NL" u="sng" dirty="0"/>
              <a:t>Online?</a:t>
            </a:r>
          </a:p>
          <a:p>
            <a:pPr lvl="1"/>
            <a:r>
              <a:rPr lang="nl-NL" dirty="0"/>
              <a:t>Geen goedkoop aankoopkanaal meer</a:t>
            </a:r>
          </a:p>
          <a:p>
            <a:pPr lvl="1"/>
            <a:r>
              <a:rPr lang="nl-NL" dirty="0"/>
              <a:t>Wordt een keuzekanaal (niches, grote spelers)</a:t>
            </a:r>
          </a:p>
          <a:p>
            <a:pPr lvl="1"/>
            <a:r>
              <a:rPr lang="nl-NL" dirty="0"/>
              <a:t>Ook in de winkel en winkelgebieden aanwezig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9444942" y="655200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lang="nl-NL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ABFB95D-76C5-4FB7-8298-7F864D7DA722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61100" y="6552000"/>
            <a:ext cx="16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© ShoppingTomorrow</a:t>
            </a:r>
          </a:p>
        </p:txBody>
      </p:sp>
    </p:spTree>
    <p:extLst>
      <p:ext uri="{BB962C8B-B14F-4D97-AF65-F5344CB8AC3E}">
        <p14:creationId xmlns:p14="http://schemas.microsoft.com/office/powerpoint/2010/main" val="5479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69267" y="2643372"/>
            <a:ext cx="10459516" cy="2326048"/>
          </a:xfrm>
        </p:spPr>
        <p:txBody>
          <a:bodyPr>
            <a:normAutofit/>
          </a:bodyPr>
          <a:lstStyle/>
          <a:p>
            <a:r>
              <a:rPr lang="nl-NL" dirty="0"/>
              <a:t>In 2025 zijn er nog winkels.</a:t>
            </a:r>
          </a:p>
          <a:p>
            <a:r>
              <a:rPr lang="nl-NL" dirty="0"/>
              <a:t>Omdat consumenten dat willen.</a:t>
            </a:r>
          </a:p>
          <a:p>
            <a:r>
              <a:rPr lang="nl-NL" dirty="0"/>
              <a:t>Omdat ondernemers kansen zoeken.</a:t>
            </a:r>
          </a:p>
          <a:p>
            <a:r>
              <a:rPr lang="nl-NL" dirty="0"/>
              <a:t>Omdat ondernemers kansen krijgen.</a:t>
            </a:r>
          </a:p>
          <a:p>
            <a:r>
              <a:rPr lang="nl-NL" dirty="0"/>
              <a:t>Omdat </a:t>
            </a:r>
            <a:r>
              <a:rPr lang="nl-NL" dirty="0" err="1"/>
              <a:t>multichannel</a:t>
            </a:r>
            <a:r>
              <a:rPr lang="nl-NL" dirty="0"/>
              <a:t> kansen biedt.</a:t>
            </a:r>
          </a:p>
          <a:p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64CF123-1A34-4148-BA82-46EFF43735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1592" y="2643372"/>
            <a:ext cx="3101397" cy="232604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23CCF323-4344-4FC3-B6D4-A3BD6D95A2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263270" y="2603907"/>
            <a:ext cx="2703443" cy="202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484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228</Words>
  <Application>Microsoft Office PowerPoint</Application>
  <PresentationFormat>Breedbeeld</PresentationFormat>
  <Paragraphs>53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What’s going on?</vt:lpstr>
      <vt:lpstr>Toekomstbeeld:</vt:lpstr>
      <vt:lpstr>Winkel in 2025: Kansrijk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Jorij Abraham</dc:creator>
  <cp:lastModifiedBy>Eduard Plate</cp:lastModifiedBy>
  <cp:revision>65</cp:revision>
  <dcterms:created xsi:type="dcterms:W3CDTF">2015-04-19T06:49:34Z</dcterms:created>
  <dcterms:modified xsi:type="dcterms:W3CDTF">2018-09-25T09:08:19Z</dcterms:modified>
</cp:coreProperties>
</file>